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7" r:id="rId3"/>
    <p:sldId id="269" r:id="rId4"/>
    <p:sldId id="270" r:id="rId5"/>
    <p:sldId id="271" r:id="rId6"/>
    <p:sldId id="272" r:id="rId7"/>
    <p:sldId id="273" r:id="rId8"/>
    <p:sldId id="268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73987" y="415451"/>
            <a:ext cx="12123202" cy="9456097"/>
          </a:xfrm>
          <a:custGeom>
            <a:avLst/>
            <a:gdLst/>
            <a:ahLst/>
            <a:cxnLst/>
            <a:rect l="l" t="t" r="r" b="b"/>
            <a:pathLst>
              <a:path w="12123202" h="9456097">
                <a:moveTo>
                  <a:pt x="12123202" y="0"/>
                </a:moveTo>
                <a:lnTo>
                  <a:pt x="0" y="0"/>
                </a:lnTo>
                <a:lnTo>
                  <a:pt x="0" y="9456098"/>
                </a:lnTo>
                <a:lnTo>
                  <a:pt x="12123202" y="9456098"/>
                </a:lnTo>
                <a:lnTo>
                  <a:pt x="1212320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9027BAB5-2206-46FC-B34C-C52E7E8D3C4C}"/>
              </a:ext>
            </a:extLst>
          </p:cNvPr>
          <p:cNvSpPr txBox="1"/>
          <p:nvPr/>
        </p:nvSpPr>
        <p:spPr>
          <a:xfrm>
            <a:off x="2286000" y="3296839"/>
            <a:ext cx="8115300" cy="3693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dirty="0">
                <a:solidFill>
                  <a:srgbClr val="000000"/>
                </a:solidFill>
                <a:latin typeface="Century Gothic" panose="020B0502020202020204" pitchFamily="34" charset="0"/>
                <a:ea typeface="Bobby Jones Soft"/>
                <a:cs typeface="Bobby Jones Soft"/>
                <a:sym typeface="Bobby Jones Soft"/>
              </a:rPr>
              <a:t>Дидактические игры на развитие внимания, воображения и памяти с использованием интеллектуальных карт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D581661-58EF-4583-80B5-A4EABD59E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4657" y="2171700"/>
            <a:ext cx="5676900" cy="5676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637420"/>
            <a:ext cx="8115300" cy="2119793"/>
            <a:chOff x="0" y="0"/>
            <a:chExt cx="2137363" cy="558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4166" y="3020686"/>
            <a:ext cx="8109834" cy="6634485"/>
            <a:chOff x="0" y="0"/>
            <a:chExt cx="2135923" cy="1747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35924" cy="1747354"/>
            </a:xfrm>
            <a:custGeom>
              <a:avLst/>
              <a:gdLst/>
              <a:ahLst/>
              <a:cxnLst/>
              <a:rect l="l" t="t" r="r" b="b"/>
              <a:pathLst>
                <a:path w="2135924" h="1747354">
                  <a:moveTo>
                    <a:pt x="48686" y="0"/>
                  </a:moveTo>
                  <a:lnTo>
                    <a:pt x="2087237" y="0"/>
                  </a:lnTo>
                  <a:cubicBezTo>
                    <a:pt x="2114126" y="0"/>
                    <a:pt x="2135924" y="21798"/>
                    <a:pt x="2135924" y="48686"/>
                  </a:cubicBezTo>
                  <a:lnTo>
                    <a:pt x="2135924" y="1698668"/>
                  </a:lnTo>
                  <a:cubicBezTo>
                    <a:pt x="2135924" y="1725556"/>
                    <a:pt x="2114126" y="1747354"/>
                    <a:pt x="2087237" y="1747354"/>
                  </a:cubicBezTo>
                  <a:lnTo>
                    <a:pt x="48686" y="1747354"/>
                  </a:lnTo>
                  <a:cubicBezTo>
                    <a:pt x="21798" y="1747354"/>
                    <a:pt x="0" y="1725556"/>
                    <a:pt x="0" y="1698668"/>
                  </a:cubicBezTo>
                  <a:lnTo>
                    <a:pt x="0" y="48686"/>
                  </a:lnTo>
                  <a:cubicBezTo>
                    <a:pt x="0" y="21798"/>
                    <a:pt x="21798" y="0"/>
                    <a:pt x="48686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35923" cy="179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86882" y="3375857"/>
            <a:ext cx="6798934" cy="6077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нужно: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Готовая интеллект-карта на знакомую тему (например, «Игрушки»: куклы, машинки, мячи, конструктор).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Суть игры: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Попросите ребенка закрыть глаза. Пока он не видит,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уберите один элемент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с карты (например, картинку «мяча» или всю ветку «конструктор»). Ребенок должен открыть глаза и сказать,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пропало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. По мере тренировки можно усложнять: убирать не картинку, а связующую линию.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развивает: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</a:t>
            </a:r>
            <a:r>
              <a:rPr lang="ru-RU" sz="2800" dirty="0">
                <a:solidFill>
                  <a:srgbClr val="404040"/>
                </a:solidFill>
                <a:latin typeface="quote-cjk-patch"/>
              </a:rPr>
              <a:t>З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рительную память, наблюдательность.</a:t>
            </a:r>
          </a:p>
          <a:p>
            <a:pPr marL="0" lvl="0" indent="0" algn="just">
              <a:lnSpc>
                <a:spcPts val="3919"/>
              </a:lnSpc>
              <a:spcBef>
                <a:spcPct val="0"/>
              </a:spcBef>
            </a:pPr>
            <a:endParaRPr lang="en-US" sz="2799" u="none" strike="noStrike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4B84A8A6-9C49-49BC-9372-6377A5E37D18}"/>
              </a:ext>
            </a:extLst>
          </p:cNvPr>
          <p:cNvSpPr txBox="1"/>
          <p:nvPr/>
        </p:nvSpPr>
        <p:spPr>
          <a:xfrm>
            <a:off x="1459831" y="959690"/>
            <a:ext cx="725303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Игра «Найди потерянную ветку»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C742D09-BE9F-410A-9688-9A95AA4CB05F}"/>
              </a:ext>
            </a:extLst>
          </p:cNvPr>
          <p:cNvGrpSpPr/>
          <p:nvPr/>
        </p:nvGrpSpPr>
        <p:grpSpPr>
          <a:xfrm>
            <a:off x="9677400" y="637420"/>
            <a:ext cx="8115300" cy="2119793"/>
            <a:chOff x="0" y="0"/>
            <a:chExt cx="2137363" cy="558299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128404E-1A9F-4CBD-AF67-7D54AD66A363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FDABCD6-CD4A-4A67-961F-623261D411ED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2A131111-6D14-4811-AD47-3BC29DB1A76E}"/>
              </a:ext>
            </a:extLst>
          </p:cNvPr>
          <p:cNvSpPr txBox="1"/>
          <p:nvPr/>
        </p:nvSpPr>
        <p:spPr>
          <a:xfrm>
            <a:off x="9829800" y="1237571"/>
            <a:ext cx="78105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РАЗВИТИЕ ВНИМАНИЯ</a:t>
            </a:r>
          </a:p>
        </p:txBody>
      </p:sp>
      <p:sp>
        <p:nvSpPr>
          <p:cNvPr id="16" name="AutoShape 2" descr="убрать игрушку PNG и картинки пнг | рисунок Векторы и PSD | Бесплатная  загрузка на Pngtree">
            <a:extLst>
              <a:ext uri="{FF2B5EF4-FFF2-40B4-BE49-F238E27FC236}">
                <a16:creationId xmlns:a16="http://schemas.microsoft.com/office/drawing/2014/main" id="{A55DBB55-FF55-49D6-822A-6C5AC345A7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A9BC229-069F-48D0-A972-01831C6E1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83" y="2576386"/>
            <a:ext cx="6798934" cy="67989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637420"/>
            <a:ext cx="8115300" cy="2119793"/>
            <a:chOff x="0" y="0"/>
            <a:chExt cx="2137363" cy="558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4166" y="3020686"/>
            <a:ext cx="8109834" cy="6634485"/>
            <a:chOff x="0" y="0"/>
            <a:chExt cx="2135923" cy="1747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35924" cy="1747354"/>
            </a:xfrm>
            <a:custGeom>
              <a:avLst/>
              <a:gdLst/>
              <a:ahLst/>
              <a:cxnLst/>
              <a:rect l="l" t="t" r="r" b="b"/>
              <a:pathLst>
                <a:path w="2135924" h="1747354">
                  <a:moveTo>
                    <a:pt x="48686" y="0"/>
                  </a:moveTo>
                  <a:lnTo>
                    <a:pt x="2087237" y="0"/>
                  </a:lnTo>
                  <a:cubicBezTo>
                    <a:pt x="2114126" y="0"/>
                    <a:pt x="2135924" y="21798"/>
                    <a:pt x="2135924" y="48686"/>
                  </a:cubicBezTo>
                  <a:lnTo>
                    <a:pt x="2135924" y="1698668"/>
                  </a:lnTo>
                  <a:cubicBezTo>
                    <a:pt x="2135924" y="1725556"/>
                    <a:pt x="2114126" y="1747354"/>
                    <a:pt x="2087237" y="1747354"/>
                  </a:cubicBezTo>
                  <a:lnTo>
                    <a:pt x="48686" y="1747354"/>
                  </a:lnTo>
                  <a:cubicBezTo>
                    <a:pt x="21798" y="1747354"/>
                    <a:pt x="0" y="1725556"/>
                    <a:pt x="0" y="1698668"/>
                  </a:cubicBezTo>
                  <a:lnTo>
                    <a:pt x="0" y="48686"/>
                  </a:lnTo>
                  <a:cubicBezTo>
                    <a:pt x="0" y="21798"/>
                    <a:pt x="21798" y="0"/>
                    <a:pt x="48686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35923" cy="179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4B84A8A6-9C49-49BC-9372-6377A5E37D18}"/>
              </a:ext>
            </a:extLst>
          </p:cNvPr>
          <p:cNvSpPr txBox="1"/>
          <p:nvPr/>
        </p:nvSpPr>
        <p:spPr>
          <a:xfrm>
            <a:off x="1459831" y="959690"/>
            <a:ext cx="7253037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b="1" i="0">
                <a:solidFill>
                  <a:srgbClr val="404040"/>
                </a:solidFill>
                <a:effectLst/>
                <a:latin typeface="quote-cjk-patch"/>
              </a:rPr>
              <a:t> Игра «Лабиринт связей»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C742D09-BE9F-410A-9688-9A95AA4CB05F}"/>
              </a:ext>
            </a:extLst>
          </p:cNvPr>
          <p:cNvGrpSpPr/>
          <p:nvPr/>
        </p:nvGrpSpPr>
        <p:grpSpPr>
          <a:xfrm>
            <a:off x="9677400" y="637420"/>
            <a:ext cx="8115300" cy="2119793"/>
            <a:chOff x="0" y="0"/>
            <a:chExt cx="2137363" cy="558299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128404E-1A9F-4CBD-AF67-7D54AD66A363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FDABCD6-CD4A-4A67-961F-623261D411ED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2A131111-6D14-4811-AD47-3BC29DB1A76E}"/>
              </a:ext>
            </a:extLst>
          </p:cNvPr>
          <p:cNvSpPr txBox="1"/>
          <p:nvPr/>
        </p:nvSpPr>
        <p:spPr>
          <a:xfrm>
            <a:off x="9829800" y="1237571"/>
            <a:ext cx="78105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РАЗВИТИЕ ВНИМАНИЯ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CC1CC1-0A85-4341-8319-B8BE4B0067EB}"/>
              </a:ext>
            </a:extLst>
          </p:cNvPr>
          <p:cNvSpPr txBox="1"/>
          <p:nvPr/>
        </p:nvSpPr>
        <p:spPr>
          <a:xfrm>
            <a:off x="1676400" y="3616025"/>
            <a:ext cx="71628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нужно: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Лист бумаги, фломастеры.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Суть игры: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Нарисуйте в центре объект (например, «СОБАКА»). Затем рисуйте ветки в разные стороны, но некоторые из них должны быть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неправильными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(например, ветка «любит есть мороженое»). Задача ребенка — найти и сказать, какая связь неверная или неподходящая. Можно спросить: «А что собака любит на самом деле?» и нарисовать правильную ветку.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развивает: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Избирательность внимания, логику, умение находить ошибки.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6ED71AF-1061-4335-A6A4-041AC299C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3187" y="3292571"/>
            <a:ext cx="6943725" cy="575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2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637420"/>
            <a:ext cx="8115300" cy="2119793"/>
            <a:chOff x="0" y="0"/>
            <a:chExt cx="2137363" cy="558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4166" y="3020686"/>
            <a:ext cx="8109834" cy="6634485"/>
            <a:chOff x="0" y="0"/>
            <a:chExt cx="2135923" cy="1747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35924" cy="1747354"/>
            </a:xfrm>
            <a:custGeom>
              <a:avLst/>
              <a:gdLst/>
              <a:ahLst/>
              <a:cxnLst/>
              <a:rect l="l" t="t" r="r" b="b"/>
              <a:pathLst>
                <a:path w="2135924" h="1747354">
                  <a:moveTo>
                    <a:pt x="48686" y="0"/>
                  </a:moveTo>
                  <a:lnTo>
                    <a:pt x="2087237" y="0"/>
                  </a:lnTo>
                  <a:cubicBezTo>
                    <a:pt x="2114126" y="0"/>
                    <a:pt x="2135924" y="21798"/>
                    <a:pt x="2135924" y="48686"/>
                  </a:cubicBezTo>
                  <a:lnTo>
                    <a:pt x="2135924" y="1698668"/>
                  </a:lnTo>
                  <a:cubicBezTo>
                    <a:pt x="2135924" y="1725556"/>
                    <a:pt x="2114126" y="1747354"/>
                    <a:pt x="2087237" y="1747354"/>
                  </a:cubicBezTo>
                  <a:lnTo>
                    <a:pt x="48686" y="1747354"/>
                  </a:lnTo>
                  <a:cubicBezTo>
                    <a:pt x="21798" y="1747354"/>
                    <a:pt x="0" y="1725556"/>
                    <a:pt x="0" y="1698668"/>
                  </a:cubicBezTo>
                  <a:lnTo>
                    <a:pt x="0" y="48686"/>
                  </a:lnTo>
                  <a:cubicBezTo>
                    <a:pt x="0" y="21798"/>
                    <a:pt x="21798" y="0"/>
                    <a:pt x="48686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35923" cy="179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4B84A8A6-9C49-49BC-9372-6377A5E37D18}"/>
              </a:ext>
            </a:extLst>
          </p:cNvPr>
          <p:cNvSpPr txBox="1"/>
          <p:nvPr/>
        </p:nvSpPr>
        <p:spPr>
          <a:xfrm>
            <a:off x="1459831" y="959690"/>
            <a:ext cx="725303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b="1" i="0">
                <a:solidFill>
                  <a:srgbClr val="404040"/>
                </a:solidFill>
                <a:effectLst/>
                <a:latin typeface="quote-cjk-patch"/>
              </a:rPr>
              <a:t>Игра «Вспомни и дополни»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C742D09-BE9F-410A-9688-9A95AA4CB05F}"/>
              </a:ext>
            </a:extLst>
          </p:cNvPr>
          <p:cNvGrpSpPr/>
          <p:nvPr/>
        </p:nvGrpSpPr>
        <p:grpSpPr>
          <a:xfrm>
            <a:off x="9677400" y="637420"/>
            <a:ext cx="8115300" cy="2119793"/>
            <a:chOff x="0" y="0"/>
            <a:chExt cx="2137363" cy="558299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128404E-1A9F-4CBD-AF67-7D54AD66A363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FDABCD6-CD4A-4A67-961F-623261D411ED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2A131111-6D14-4811-AD47-3BC29DB1A76E}"/>
              </a:ext>
            </a:extLst>
          </p:cNvPr>
          <p:cNvSpPr txBox="1"/>
          <p:nvPr/>
        </p:nvSpPr>
        <p:spPr>
          <a:xfrm>
            <a:off x="9829800" y="1237571"/>
            <a:ext cx="78105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РАЗВИТИЕ </a:t>
            </a:r>
            <a:r>
              <a:rPr lang="ru-RU" sz="4800" b="1" dirty="0">
                <a:solidFill>
                  <a:srgbClr val="404040"/>
                </a:solidFill>
                <a:latin typeface="quote-cjk-patch"/>
              </a:rPr>
              <a:t>ПАМЯТИ</a:t>
            </a:r>
            <a:endParaRPr lang="ru-RU" sz="4800" b="1" i="0" dirty="0">
              <a:solidFill>
                <a:srgbClr val="404040"/>
              </a:solidFill>
              <a:effectLst/>
              <a:latin typeface="quote-cjk-patch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9C4D37-E009-4938-B51A-942E653D78F5}"/>
              </a:ext>
            </a:extLst>
          </p:cNvPr>
          <p:cNvSpPr txBox="1"/>
          <p:nvPr/>
        </p:nvSpPr>
        <p:spPr>
          <a:xfrm>
            <a:off x="1295400" y="3695700"/>
            <a:ext cx="76962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нужно: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Лист бумаги, фломастеры.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Суть игры: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Вместе создайте простую карту (например, «Что мы видели в парке»). Активно обсуждайте каждую ветку («деревья», «птицы», «качели»). Затем уберите карту из поля зрения. Через некоторое время (15-30 минут) дайте ребенку чистый лист и попросите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восстановить карту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по памяти. Помогайте наводящими вопросами: «А что было на ветке про птиц?»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развивает: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Долговременную и кратковременную память, структурирование информации.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3109A8-C9B1-4144-8870-42AD8D7A4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3299832"/>
            <a:ext cx="7767280" cy="589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8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637420"/>
            <a:ext cx="8115300" cy="2119793"/>
            <a:chOff x="0" y="0"/>
            <a:chExt cx="2137363" cy="558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4166" y="3020686"/>
            <a:ext cx="8109834" cy="6634485"/>
            <a:chOff x="0" y="0"/>
            <a:chExt cx="2135923" cy="1747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35924" cy="1747354"/>
            </a:xfrm>
            <a:custGeom>
              <a:avLst/>
              <a:gdLst/>
              <a:ahLst/>
              <a:cxnLst/>
              <a:rect l="l" t="t" r="r" b="b"/>
              <a:pathLst>
                <a:path w="2135924" h="1747354">
                  <a:moveTo>
                    <a:pt x="48686" y="0"/>
                  </a:moveTo>
                  <a:lnTo>
                    <a:pt x="2087237" y="0"/>
                  </a:lnTo>
                  <a:cubicBezTo>
                    <a:pt x="2114126" y="0"/>
                    <a:pt x="2135924" y="21798"/>
                    <a:pt x="2135924" y="48686"/>
                  </a:cubicBezTo>
                  <a:lnTo>
                    <a:pt x="2135924" y="1698668"/>
                  </a:lnTo>
                  <a:cubicBezTo>
                    <a:pt x="2135924" y="1725556"/>
                    <a:pt x="2114126" y="1747354"/>
                    <a:pt x="2087237" y="1747354"/>
                  </a:cubicBezTo>
                  <a:lnTo>
                    <a:pt x="48686" y="1747354"/>
                  </a:lnTo>
                  <a:cubicBezTo>
                    <a:pt x="21798" y="1747354"/>
                    <a:pt x="0" y="1725556"/>
                    <a:pt x="0" y="1698668"/>
                  </a:cubicBezTo>
                  <a:lnTo>
                    <a:pt x="0" y="48686"/>
                  </a:lnTo>
                  <a:cubicBezTo>
                    <a:pt x="0" y="21798"/>
                    <a:pt x="21798" y="0"/>
                    <a:pt x="48686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35923" cy="179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4B84A8A6-9C49-49BC-9372-6377A5E37D18}"/>
              </a:ext>
            </a:extLst>
          </p:cNvPr>
          <p:cNvSpPr txBox="1"/>
          <p:nvPr/>
        </p:nvSpPr>
        <p:spPr>
          <a:xfrm>
            <a:off x="1459831" y="959690"/>
            <a:ext cx="725303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b="1" i="0">
                <a:solidFill>
                  <a:srgbClr val="404040"/>
                </a:solidFill>
                <a:effectLst/>
                <a:latin typeface="quote-cjk-patch"/>
              </a:rPr>
              <a:t>Игра «Последовательность событий»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C742D09-BE9F-410A-9688-9A95AA4CB05F}"/>
              </a:ext>
            </a:extLst>
          </p:cNvPr>
          <p:cNvGrpSpPr/>
          <p:nvPr/>
        </p:nvGrpSpPr>
        <p:grpSpPr>
          <a:xfrm>
            <a:off x="9677400" y="637420"/>
            <a:ext cx="8115300" cy="2119793"/>
            <a:chOff x="0" y="0"/>
            <a:chExt cx="2137363" cy="558299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128404E-1A9F-4CBD-AF67-7D54AD66A363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FDABCD6-CD4A-4A67-961F-623261D411ED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2A131111-6D14-4811-AD47-3BC29DB1A76E}"/>
              </a:ext>
            </a:extLst>
          </p:cNvPr>
          <p:cNvSpPr txBox="1"/>
          <p:nvPr/>
        </p:nvSpPr>
        <p:spPr>
          <a:xfrm>
            <a:off x="9829800" y="1237571"/>
            <a:ext cx="78105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РАЗВИТИЕ </a:t>
            </a:r>
            <a:r>
              <a:rPr lang="ru-RU" sz="4800" b="1" dirty="0">
                <a:solidFill>
                  <a:srgbClr val="404040"/>
                </a:solidFill>
                <a:latin typeface="quote-cjk-patch"/>
              </a:rPr>
              <a:t>ПАМЯТИ</a:t>
            </a:r>
            <a:endParaRPr lang="ru-RU" sz="4800" b="1" i="0" dirty="0">
              <a:solidFill>
                <a:srgbClr val="404040"/>
              </a:solidFill>
              <a:effectLst/>
              <a:latin typeface="quote-cjk-patch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B0552E-A7DB-4F1C-A2AF-DF405E9B4D77}"/>
              </a:ext>
            </a:extLst>
          </p:cNvPr>
          <p:cNvSpPr txBox="1"/>
          <p:nvPr/>
        </p:nvSpPr>
        <p:spPr>
          <a:xfrm>
            <a:off x="1238249" y="3831469"/>
            <a:ext cx="76962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нужно: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Лист бумаги, картинки или рисунки.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Суть игры: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Создайте карту-инструкцию, например, «Как одеться на прогулку зимой». Разложите последовательно ветки: «колготки» -&gt; «свитер» -&gt; «штаны» -&gt; «куртка» -&gt; «шапка» -&gt; «варежки». Разберите карту и перемешайте рисунки. Задача ребенка —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восстановить правильную последовательность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на новом листе, рисуя ветки заново.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развивает: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Моторную и смысловую память, умение выстраивать логические цепочки.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0C1A37-0473-4C70-A7B5-85AC7E5C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0243" y="3594802"/>
            <a:ext cx="70104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69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637420"/>
            <a:ext cx="8115300" cy="2119793"/>
            <a:chOff x="0" y="0"/>
            <a:chExt cx="2137363" cy="558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4166" y="3020686"/>
            <a:ext cx="8109834" cy="6634485"/>
            <a:chOff x="0" y="0"/>
            <a:chExt cx="2135923" cy="1747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35924" cy="1747354"/>
            </a:xfrm>
            <a:custGeom>
              <a:avLst/>
              <a:gdLst/>
              <a:ahLst/>
              <a:cxnLst/>
              <a:rect l="l" t="t" r="r" b="b"/>
              <a:pathLst>
                <a:path w="2135924" h="1747354">
                  <a:moveTo>
                    <a:pt x="48686" y="0"/>
                  </a:moveTo>
                  <a:lnTo>
                    <a:pt x="2087237" y="0"/>
                  </a:lnTo>
                  <a:cubicBezTo>
                    <a:pt x="2114126" y="0"/>
                    <a:pt x="2135924" y="21798"/>
                    <a:pt x="2135924" y="48686"/>
                  </a:cubicBezTo>
                  <a:lnTo>
                    <a:pt x="2135924" y="1698668"/>
                  </a:lnTo>
                  <a:cubicBezTo>
                    <a:pt x="2135924" y="1725556"/>
                    <a:pt x="2114126" y="1747354"/>
                    <a:pt x="2087237" y="1747354"/>
                  </a:cubicBezTo>
                  <a:lnTo>
                    <a:pt x="48686" y="1747354"/>
                  </a:lnTo>
                  <a:cubicBezTo>
                    <a:pt x="21798" y="1747354"/>
                    <a:pt x="0" y="1725556"/>
                    <a:pt x="0" y="1698668"/>
                  </a:cubicBezTo>
                  <a:lnTo>
                    <a:pt x="0" y="48686"/>
                  </a:lnTo>
                  <a:cubicBezTo>
                    <a:pt x="0" y="21798"/>
                    <a:pt x="21798" y="0"/>
                    <a:pt x="48686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35923" cy="179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4B84A8A6-9C49-49BC-9372-6377A5E37D18}"/>
              </a:ext>
            </a:extLst>
          </p:cNvPr>
          <p:cNvSpPr txBox="1"/>
          <p:nvPr/>
        </p:nvSpPr>
        <p:spPr>
          <a:xfrm>
            <a:off x="1459831" y="959690"/>
            <a:ext cx="725303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b="1" i="0">
                <a:solidFill>
                  <a:srgbClr val="404040"/>
                </a:solidFill>
                <a:effectLst/>
                <a:latin typeface="quote-cjk-patch"/>
              </a:rPr>
              <a:t>Игра «Волшебное превращение»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C742D09-BE9F-410A-9688-9A95AA4CB05F}"/>
              </a:ext>
            </a:extLst>
          </p:cNvPr>
          <p:cNvGrpSpPr/>
          <p:nvPr/>
        </p:nvGrpSpPr>
        <p:grpSpPr>
          <a:xfrm>
            <a:off x="9677400" y="637420"/>
            <a:ext cx="8115300" cy="2119793"/>
            <a:chOff x="0" y="0"/>
            <a:chExt cx="2137363" cy="558299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128404E-1A9F-4CBD-AF67-7D54AD66A363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FDABCD6-CD4A-4A67-961F-623261D411ED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2A131111-6D14-4811-AD47-3BC29DB1A76E}"/>
              </a:ext>
            </a:extLst>
          </p:cNvPr>
          <p:cNvSpPr txBox="1"/>
          <p:nvPr/>
        </p:nvSpPr>
        <p:spPr>
          <a:xfrm>
            <a:off x="9829800" y="1237571"/>
            <a:ext cx="78105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РАЗВИТИЕ ВООБРАЖЕНИЯ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685090-6A8A-477F-B652-E3C3FB841C9D}"/>
              </a:ext>
            </a:extLst>
          </p:cNvPr>
          <p:cNvSpPr txBox="1"/>
          <p:nvPr/>
        </p:nvSpPr>
        <p:spPr>
          <a:xfrm>
            <a:off x="1295400" y="3848100"/>
            <a:ext cx="7543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нужно: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Лист бумаги, фломастеры.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Суть игры: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Нарисуйте в центре любой простой объект (кружок, кляксу, треугольник). Спросите: «На что это похоже?». Каждую ассоциацию ребенка («на мяч!», «на яблоко!», «на солнце!») рисуйте как новую ветку. Затем выберите одну ветку и развивайте ее дальше («Если это яблоко, то какое оно? Сладкое, зеленое, растет на дереве...»).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развивает: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Ассоциативное мышление, фантазию, беглость идей.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89FDF9-09FE-484F-9103-06E47CCB1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980" y="3649936"/>
            <a:ext cx="7253037" cy="499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1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637420"/>
            <a:ext cx="8115300" cy="2119793"/>
            <a:chOff x="0" y="0"/>
            <a:chExt cx="2137363" cy="558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4166" y="3020686"/>
            <a:ext cx="8109834" cy="6634485"/>
            <a:chOff x="0" y="0"/>
            <a:chExt cx="2135923" cy="174735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35924" cy="1747354"/>
            </a:xfrm>
            <a:custGeom>
              <a:avLst/>
              <a:gdLst/>
              <a:ahLst/>
              <a:cxnLst/>
              <a:rect l="l" t="t" r="r" b="b"/>
              <a:pathLst>
                <a:path w="2135924" h="1747354">
                  <a:moveTo>
                    <a:pt x="48686" y="0"/>
                  </a:moveTo>
                  <a:lnTo>
                    <a:pt x="2087237" y="0"/>
                  </a:lnTo>
                  <a:cubicBezTo>
                    <a:pt x="2114126" y="0"/>
                    <a:pt x="2135924" y="21798"/>
                    <a:pt x="2135924" y="48686"/>
                  </a:cubicBezTo>
                  <a:lnTo>
                    <a:pt x="2135924" y="1698668"/>
                  </a:lnTo>
                  <a:cubicBezTo>
                    <a:pt x="2135924" y="1725556"/>
                    <a:pt x="2114126" y="1747354"/>
                    <a:pt x="2087237" y="1747354"/>
                  </a:cubicBezTo>
                  <a:lnTo>
                    <a:pt x="48686" y="1747354"/>
                  </a:lnTo>
                  <a:cubicBezTo>
                    <a:pt x="21798" y="1747354"/>
                    <a:pt x="0" y="1725556"/>
                    <a:pt x="0" y="1698668"/>
                  </a:cubicBezTo>
                  <a:lnTo>
                    <a:pt x="0" y="48686"/>
                  </a:lnTo>
                  <a:cubicBezTo>
                    <a:pt x="0" y="21798"/>
                    <a:pt x="21798" y="0"/>
                    <a:pt x="48686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35923" cy="1794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6">
            <a:extLst>
              <a:ext uri="{FF2B5EF4-FFF2-40B4-BE49-F238E27FC236}">
                <a16:creationId xmlns:a16="http://schemas.microsoft.com/office/drawing/2014/main" id="{4B84A8A6-9C49-49BC-9372-6377A5E37D18}"/>
              </a:ext>
            </a:extLst>
          </p:cNvPr>
          <p:cNvSpPr txBox="1"/>
          <p:nvPr/>
        </p:nvSpPr>
        <p:spPr>
          <a:xfrm>
            <a:off x="1440781" y="1237571"/>
            <a:ext cx="7253037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Игра «Сказка из карты»</a:t>
            </a:r>
            <a:endParaRPr lang="en-US" sz="48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6C742D09-BE9F-410A-9688-9A95AA4CB05F}"/>
              </a:ext>
            </a:extLst>
          </p:cNvPr>
          <p:cNvGrpSpPr/>
          <p:nvPr/>
        </p:nvGrpSpPr>
        <p:grpSpPr>
          <a:xfrm>
            <a:off x="9677400" y="637420"/>
            <a:ext cx="8115300" cy="2119793"/>
            <a:chOff x="0" y="0"/>
            <a:chExt cx="2137363" cy="558299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128404E-1A9F-4CBD-AF67-7D54AD66A363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AFDABCD6-CD4A-4A67-961F-623261D411ED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2A131111-6D14-4811-AD47-3BC29DB1A76E}"/>
              </a:ext>
            </a:extLst>
          </p:cNvPr>
          <p:cNvSpPr txBox="1"/>
          <p:nvPr/>
        </p:nvSpPr>
        <p:spPr>
          <a:xfrm>
            <a:off x="9829800" y="1237571"/>
            <a:ext cx="781050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800" b="1" i="0" dirty="0">
                <a:solidFill>
                  <a:srgbClr val="404040"/>
                </a:solidFill>
                <a:effectLst/>
                <a:latin typeface="quote-cjk-patch"/>
              </a:rPr>
              <a:t>РАЗВИТИЕ ВНИМАНИЯ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7BB8EB-6BB5-4F9B-ABDF-CCC434328F94}"/>
              </a:ext>
            </a:extLst>
          </p:cNvPr>
          <p:cNvSpPr txBox="1"/>
          <p:nvPr/>
        </p:nvSpPr>
        <p:spPr>
          <a:xfrm>
            <a:off x="1143000" y="3695700"/>
            <a:ext cx="78486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нужно: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Большой лист бумаги, разноцветные фломастеры.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Суть игры: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Предложите придумать сказку. В центре — главный герой (например, «Дракончик»). Вместе придумайте и нарисуйте ветки: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Какой он?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(маленький, добрый),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Кто его друзья?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(птичка, облачко),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он любит?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(кушать ягоды),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случилось?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(потерял маму). Затем по этой карте </a:t>
            </a:r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сочините и расскажите историю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, используя все ветки.</a:t>
            </a:r>
          </a:p>
          <a:p>
            <a:pPr algn="l"/>
            <a:r>
              <a:rPr lang="ru-RU" sz="2800" b="1" i="0" dirty="0">
                <a:solidFill>
                  <a:srgbClr val="404040"/>
                </a:solidFill>
                <a:effectLst/>
                <a:latin typeface="quote-cjk-patch"/>
              </a:rPr>
              <a:t>Что развивает:</a:t>
            </a:r>
            <a:r>
              <a:rPr lang="ru-RU" sz="2800" b="0" i="0" dirty="0">
                <a:solidFill>
                  <a:srgbClr val="404040"/>
                </a:solidFill>
                <a:effectLst/>
                <a:latin typeface="quote-cjk-patch"/>
              </a:rPr>
              <a:t> Творческое мышление, связную речь, умение строить сюжет.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95AD5C-88B5-439E-93B7-97A39C0DC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600" y="3811496"/>
            <a:ext cx="6727300" cy="487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55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9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">
            <a:extLst>
              <a:ext uri="{FF2B5EF4-FFF2-40B4-BE49-F238E27FC236}">
                <a16:creationId xmlns:a16="http://schemas.microsoft.com/office/drawing/2014/main" id="{6150B7B4-96D3-46C8-9ABE-841B3EF6BCF6}"/>
              </a:ext>
            </a:extLst>
          </p:cNvPr>
          <p:cNvGrpSpPr/>
          <p:nvPr/>
        </p:nvGrpSpPr>
        <p:grpSpPr>
          <a:xfrm>
            <a:off x="228600" y="654600"/>
            <a:ext cx="13182600" cy="3567593"/>
            <a:chOff x="0" y="0"/>
            <a:chExt cx="2137363" cy="558299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BB7B3902-3C75-4F54-85E6-C865613260AF}"/>
                </a:ext>
              </a:extLst>
            </p:cNvPr>
            <p:cNvSpPr/>
            <p:nvPr/>
          </p:nvSpPr>
          <p:spPr>
            <a:xfrm>
              <a:off x="0" y="0"/>
              <a:ext cx="2137363" cy="558299"/>
            </a:xfrm>
            <a:custGeom>
              <a:avLst/>
              <a:gdLst/>
              <a:ahLst/>
              <a:cxnLst/>
              <a:rect l="l" t="t" r="r" b="b"/>
              <a:pathLst>
                <a:path w="2137363" h="558299">
                  <a:moveTo>
                    <a:pt x="48654" y="0"/>
                  </a:moveTo>
                  <a:lnTo>
                    <a:pt x="2088710" y="0"/>
                  </a:lnTo>
                  <a:cubicBezTo>
                    <a:pt x="2115580" y="0"/>
                    <a:pt x="2137363" y="21783"/>
                    <a:pt x="2137363" y="48654"/>
                  </a:cubicBezTo>
                  <a:lnTo>
                    <a:pt x="2137363" y="509646"/>
                  </a:lnTo>
                  <a:cubicBezTo>
                    <a:pt x="2137363" y="536516"/>
                    <a:pt x="2115580" y="558299"/>
                    <a:pt x="2088710" y="558299"/>
                  </a:cubicBezTo>
                  <a:lnTo>
                    <a:pt x="48654" y="558299"/>
                  </a:lnTo>
                  <a:cubicBezTo>
                    <a:pt x="21783" y="558299"/>
                    <a:pt x="0" y="536516"/>
                    <a:pt x="0" y="509646"/>
                  </a:cubicBezTo>
                  <a:lnTo>
                    <a:pt x="0" y="48654"/>
                  </a:lnTo>
                  <a:cubicBezTo>
                    <a:pt x="0" y="21783"/>
                    <a:pt x="21783" y="0"/>
                    <a:pt x="48654" y="0"/>
                  </a:cubicBezTo>
                  <a:close/>
                </a:path>
              </a:pathLst>
            </a:custGeom>
            <a:solidFill>
              <a:srgbClr val="F8E8DD"/>
            </a:solidFill>
            <a:ln w="571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AB1B1758-9AE4-4587-97A8-782F3F0FB150}"/>
                </a:ext>
              </a:extLst>
            </p:cNvPr>
            <p:cNvSpPr txBox="1"/>
            <p:nvPr/>
          </p:nvSpPr>
          <p:spPr>
            <a:xfrm>
              <a:off x="0" y="-47625"/>
              <a:ext cx="2137363" cy="605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64D26CB4-1320-4ECC-9C58-FFCCCA587C53}"/>
              </a:ext>
            </a:extLst>
          </p:cNvPr>
          <p:cNvSpPr txBox="1"/>
          <p:nvPr/>
        </p:nvSpPr>
        <p:spPr>
          <a:xfrm>
            <a:off x="1143000" y="1207289"/>
            <a:ext cx="11601450" cy="2462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4000" b="0" i="0" dirty="0">
                <a:solidFill>
                  <a:srgbClr val="404040"/>
                </a:solidFill>
                <a:effectLst/>
                <a:latin typeface="quote-cjk-patch"/>
              </a:rPr>
              <a:t>Создавайте карты </a:t>
            </a:r>
            <a:r>
              <a:rPr lang="ru-RU" sz="4000" b="1" i="0" dirty="0">
                <a:solidFill>
                  <a:srgbClr val="404040"/>
                </a:solidFill>
                <a:effectLst/>
                <a:latin typeface="quote-cjk-patch"/>
              </a:rPr>
              <a:t>вместе с ребенком</a:t>
            </a:r>
            <a:r>
              <a:rPr lang="ru-RU" sz="4000" b="0" i="0" dirty="0">
                <a:solidFill>
                  <a:srgbClr val="404040"/>
                </a:solidFill>
                <a:effectLst/>
                <a:latin typeface="quote-cjk-patch"/>
              </a:rPr>
              <a:t>, используя много картинок </a:t>
            </a:r>
            <a:r>
              <a:rPr lang="ru-RU" sz="4000" dirty="0">
                <a:solidFill>
                  <a:srgbClr val="404040"/>
                </a:solidFill>
                <a:latin typeface="quote-cjk-patch"/>
              </a:rPr>
              <a:t>(рисовать, вырезать из журналов или использовать можно готовые </a:t>
            </a:r>
            <a:r>
              <a:rPr lang="ru-RU" sz="4000" b="0" i="0" dirty="0">
                <a:solidFill>
                  <a:srgbClr val="404040"/>
                </a:solidFill>
                <a:effectLst/>
                <a:latin typeface="quote-cjk-patch"/>
              </a:rPr>
              <a:t>стикеры), цвета и символы. Делайте это весело!</a:t>
            </a:r>
            <a:endParaRPr lang="en-US" sz="4000" dirty="0">
              <a:solidFill>
                <a:srgbClr val="000000"/>
              </a:solidFill>
              <a:latin typeface="Century Gothic" panose="020B0502020202020204" pitchFamily="34" charset="0"/>
              <a:ea typeface="Bobby Jones Soft"/>
              <a:cs typeface="Bobby Jones Soft"/>
              <a:sym typeface="Bobby Jones Sof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EB2CCD-1C30-456F-BE62-D01D14DA2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878" y="2924171"/>
            <a:ext cx="6849443" cy="68494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611</Words>
  <Application>Microsoft Office PowerPoint</Application>
  <PresentationFormat>Произвольный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Century Gothic</vt:lpstr>
      <vt:lpstr>Arial</vt:lpstr>
      <vt:lpstr>quote-cjk-patch</vt:lpstr>
      <vt:lpstr>Poppins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Oral Cavity Infection Lesson</dc:title>
  <dc:creator>Ангелина</dc:creator>
  <cp:lastModifiedBy>Ангелина</cp:lastModifiedBy>
  <cp:revision>4</cp:revision>
  <dcterms:created xsi:type="dcterms:W3CDTF">2006-08-16T00:00:00Z</dcterms:created>
  <dcterms:modified xsi:type="dcterms:W3CDTF">2025-09-02T15:28:40Z</dcterms:modified>
  <dc:identifier>DAGdGN56xF8</dc:identifier>
</cp:coreProperties>
</file>